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88" r:id="rId2"/>
    <p:sldId id="389" r:id="rId3"/>
    <p:sldId id="387" r:id="rId4"/>
    <p:sldId id="381" r:id="rId5"/>
    <p:sldId id="382" r:id="rId6"/>
    <p:sldId id="383" r:id="rId7"/>
    <p:sldId id="384" r:id="rId8"/>
    <p:sldId id="393" r:id="rId9"/>
    <p:sldId id="391" r:id="rId10"/>
    <p:sldId id="39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5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83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06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134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491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59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22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64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43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97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82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73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40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24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41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61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188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B3395C-B2FC-4720-9D4F-DF5ED9C81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59"/>
            <a:ext cx="12192000" cy="80159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370A1-9B2C-4E3B-B1CA-121B81907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88566" y="-85296"/>
            <a:ext cx="18369132" cy="2387600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Havo 2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Paragraaf 2.5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9E45DB-08CC-48F6-963C-E89A27B1B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"/>
    </mc:Choice>
    <mc:Fallback xmlns=""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B02E2-F514-4206-811C-7AED9874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Controlevragen (2.5)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E438E7-3E07-4E28-BC79-D2919402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16241"/>
            <a:ext cx="10353762" cy="5388745"/>
          </a:xfrm>
        </p:spPr>
        <p:txBody>
          <a:bodyPr>
            <a:normAutofit/>
          </a:bodyPr>
          <a:lstStyle/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Leg uit wat de volgende begrippen inhouden: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Spaanse Furie, Pacificatie van Gent, Unie van Atrecht, Unie van Utrecht, Plakkaat van </a:t>
            </a:r>
            <a:r>
              <a:rPr lang="nl-NL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Verlatingeh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Republiek der zeven verenigde Nederlanden, Godsdienstvrijheid.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Hoe is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Spaanse furie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 oorzaak voor het ontstaan van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Pacificatie van Gent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Waarom viel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Pacificatie van Gent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uiteen?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Hoe heeft het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Plakkaat van </a:t>
            </a:r>
            <a:r>
              <a:rPr lang="nl-NL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Verlatingeh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gezorgd voor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Republiek der zeven verenigde Nederlanden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lvl="0" indent="-457200" fontAlgn="base">
              <a:buFont typeface="+mj-lt"/>
              <a:buAutoNum type="arabicPeriod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fontAlgn="base">
              <a:buFont typeface="+mj-lt"/>
              <a:buAutoNum type="arabicPeriod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4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F6F1C34F-E88A-44D5-B7AE-ABB767BC6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39275A-3B1E-4DAE-AC53-FE8288E17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3"/>
    </mc:Choice>
    <mc:Fallback xmlns="">
      <p:transition spd="slow" advTm="1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B02E2-F514-4206-811C-7AED9874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Even herhalen (2.3-2.4)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E438E7-3E07-4E28-BC79-D2919402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16241"/>
            <a:ext cx="10353762" cy="5388745"/>
          </a:xfrm>
        </p:spPr>
        <p:txBody>
          <a:bodyPr/>
          <a:lstStyle/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Leg uit wat de volgende begrippen inhouden: </a:t>
            </a:r>
            <a:r>
              <a:rPr lang="nl-NL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Gewestelijke staten,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kettervervolgingen, landvoogdes, calvinisten hagenpreken en centralisatie.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 welke plannen van Karel V en Filips II uitte de gewestelijke staten kritiek? 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Hoe heeft </a:t>
            </a:r>
            <a:r>
              <a:rPr lang="nl-NL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Smeekschrift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tot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Beeldenstorm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geleid?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Wat hield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Beeldenstorm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en hoe heeft dat geleid tot de komst van Alva?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Wat veranderde er in de Nederlanden onder Alva?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Waarom was de inname van Den Briel zo belangrijk voor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Opstand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nl-NL" dirty="0"/>
          </a:p>
        </p:txBody>
      </p:sp>
      <p:pic>
        <p:nvPicPr>
          <p:cNvPr id="4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F6F1C34F-E88A-44D5-B7AE-ABB767BC6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2DDA9F-13F6-4A7E-A8EB-DF4E4990C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4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8"/>
    </mc:Choice>
    <mc:Fallback>
      <p:transition spd="slow" advTm="1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B2526-DE02-44DD-95CD-E3C1BBA4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Extra uitleg: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88AC55-271B-44E5-B44B-FBDE51FB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362394"/>
            <a:ext cx="10353762" cy="3695136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https://www.youtube.com/watch?v=Ww10YaZCrfA</a:t>
            </a:r>
          </a:p>
        </p:txBody>
      </p:sp>
    </p:spTree>
    <p:extLst>
      <p:ext uri="{BB962C8B-B14F-4D97-AF65-F5344CB8AC3E}">
        <p14:creationId xmlns:p14="http://schemas.microsoft.com/office/powerpoint/2010/main" val="566365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>
            <a:normAutofit fontScale="90000"/>
          </a:bodyPr>
          <a:lstStyle/>
          <a:p>
            <a:r>
              <a:rPr lang="nl-NL" dirty="0">
                <a:highlight>
                  <a:srgbClr val="800000"/>
                </a:highlight>
              </a:rPr>
              <a:t>Nederlanders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gaan samenwerken (1576-1579)</a:t>
            </a:r>
            <a:endParaRPr lang="nl-NL" b="0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834" y="1326321"/>
            <a:ext cx="7081165" cy="5402953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Alva was meedogenloos: overgeven of sterven. Hele steden werden geplunderd.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Willem v. Oranje gebruikt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Alva’s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geweld tegen hem om Nederland achter zich te krijgen.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(1576): </a:t>
            </a:r>
            <a:r>
              <a:rPr lang="nl-NL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Spaanse furie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fury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Spaanse onbetaalde legers plunderen de zuidelijke Nederlanden. Spanje is failliet, die betaalt niemand.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endParaRPr lang="nl-NL" sz="2400" dirty="0"/>
          </a:p>
          <a:p>
            <a:endParaRPr lang="nl-NL" dirty="0"/>
          </a:p>
        </p:txBody>
      </p:sp>
      <p:pic>
        <p:nvPicPr>
          <p:cNvPr id="10242" name="Picture 2" descr="Detail De Spaanse Furie">
            <a:extLst>
              <a:ext uri="{FF2B5EF4-FFF2-40B4-BE49-F238E27FC236}">
                <a16:creationId xmlns:a16="http://schemas.microsoft.com/office/drawing/2014/main" id="{301A79FD-17EC-4863-9ACB-502D0E36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" y="763480"/>
            <a:ext cx="4433173" cy="49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D1EC22E-C327-4745-A0A7-35EDA3CD3F1A}"/>
              </a:ext>
            </a:extLst>
          </p:cNvPr>
          <p:cNvSpPr txBox="1"/>
          <p:nvPr/>
        </p:nvSpPr>
        <p:spPr>
          <a:xfrm>
            <a:off x="72188" y="5837223"/>
            <a:ext cx="378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De Spaanse furie (1576)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73C11B-9BCA-416C-9789-536FEB3DEF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85"/>
    </mc:Choice>
    <mc:Fallback xmlns="">
      <p:transition spd="slow" advTm="11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Nederlanders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gaan samenwerken (1576-</a:t>
            </a:r>
            <a:endParaRPr lang="nl-NL" b="0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856" y="1326321"/>
            <a:ext cx="7682143" cy="5402953"/>
          </a:xfrm>
        </p:spPr>
        <p:txBody>
          <a:bodyPr>
            <a:normAutofit lnSpcReduction="10000"/>
          </a:bodyPr>
          <a:lstStyle/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(1576): </a:t>
            </a:r>
            <a:r>
              <a:rPr lang="nl-NL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Spaanse furie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fury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Spaanse onbetaalde legers plunderen de zuidelijke Nederlanden. Spanje is failliet, die betaalt niemand.</a:t>
            </a:r>
          </a:p>
          <a:p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Pacificatie van Gent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 eerst pro-Spaanse (</a:t>
            </a:r>
            <a:r>
              <a:rPr lang="nl-NL" sz="2800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katholieke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zuidelijke Nederlanden sluiten vrede met het opstandige Holland en Zeeland (</a:t>
            </a:r>
            <a:r>
              <a:rPr lang="nl-NL" sz="2800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protestants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). Samen verslaan ze de plunderende Spanjaarden.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endParaRPr lang="nl-NL" sz="2400" dirty="0"/>
          </a:p>
          <a:p>
            <a:endParaRPr lang="nl-NL" dirty="0"/>
          </a:p>
        </p:txBody>
      </p:sp>
      <p:pic>
        <p:nvPicPr>
          <p:cNvPr id="11266" name="Picture 2" descr="Pacificatie van Gent - Wikipedia">
            <a:extLst>
              <a:ext uri="{FF2B5EF4-FFF2-40B4-BE49-F238E27FC236}">
                <a16:creationId xmlns:a16="http://schemas.microsoft.com/office/drawing/2014/main" id="{3364ACA0-B5C3-42D0-90F3-9BF35CA0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5" y="417250"/>
            <a:ext cx="4401601" cy="5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428E6A1-4778-49B4-833F-F06976069C73}"/>
              </a:ext>
            </a:extLst>
          </p:cNvPr>
          <p:cNvSpPr txBox="1"/>
          <p:nvPr/>
        </p:nvSpPr>
        <p:spPr>
          <a:xfrm>
            <a:off x="108255" y="5914287"/>
            <a:ext cx="3638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(</a:t>
            </a:r>
            <a:r>
              <a:rPr lang="nl-NL" sz="2000" dirty="0">
                <a:highlight>
                  <a:srgbClr val="800000"/>
                </a:highlight>
              </a:rPr>
              <a:t>groen) werken samen tegen de Spaanse legers</a:t>
            </a:r>
            <a:endParaRPr lang="nl-NL" dirty="0">
              <a:highlight>
                <a:srgbClr val="800000"/>
              </a:highligh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8FC365-B09F-4A7C-B210-F1BB08CA20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9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30"/>
    </mc:Choice>
    <mc:Fallback xmlns="">
      <p:transition spd="slow" advTm="8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>
            <a:norm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Einde samenwerking </a:t>
            </a:r>
            <a:r>
              <a:rPr lang="nl-NL" dirty="0">
                <a:highlight>
                  <a:srgbClr val="800000"/>
                </a:highlight>
                <a:sym typeface="Wingdings" panose="05000000000000000000" pitchFamily="2" charset="2"/>
              </a:rPr>
              <a:t></a:t>
            </a:r>
            <a:br>
              <a:rPr lang="nl-NL" dirty="0">
                <a:highlight>
                  <a:srgbClr val="800000"/>
                </a:highlight>
                <a:sym typeface="Wingdings" panose="05000000000000000000" pitchFamily="2" charset="2"/>
              </a:rPr>
            </a:br>
            <a:r>
              <a:rPr lang="nl-NL" dirty="0">
                <a:highlight>
                  <a:srgbClr val="800000"/>
                </a:highlight>
              </a:rPr>
              <a:t>(1579-1648)</a:t>
            </a:r>
            <a:endParaRPr lang="nl-NL" b="0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856" y="1326321"/>
            <a:ext cx="7682143" cy="5402953"/>
          </a:xfrm>
        </p:spPr>
        <p:txBody>
          <a:bodyPr>
            <a:normAutofit fontScale="92500"/>
          </a:bodyPr>
          <a:lstStyle/>
          <a:p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Pacificatie van Gent</a:t>
            </a:r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 eerst pro-Spaanse (</a:t>
            </a: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katholieke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zuidelijke Nederlanden sluiten vrede met het opstandige Holland en Zeeland (</a:t>
            </a: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protestants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). Samen verslaan ze de plunderende Spanjaarden.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Maar: Noord-NL en Zuid-NL worden het niet eens over de godsdienst; veel geweld van vooral calvinisten op protestanten.</a:t>
            </a:r>
          </a:p>
          <a:p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Unie van Atrecht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Zuid-Nederland sluit zich weer aan bij Spanje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endParaRPr lang="nl-NL" sz="2400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28E6A1-4778-49B4-833F-F06976069C73}"/>
              </a:ext>
            </a:extLst>
          </p:cNvPr>
          <p:cNvSpPr txBox="1"/>
          <p:nvPr/>
        </p:nvSpPr>
        <p:spPr>
          <a:xfrm>
            <a:off x="108255" y="5914287"/>
            <a:ext cx="3638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ighlight>
                  <a:srgbClr val="800000"/>
                </a:highlight>
              </a:rPr>
              <a:t>Paars is tegen Spanje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5DE7246-CAB6-4ACD-A133-A83AD1606A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7" y="130945"/>
            <a:ext cx="4164010" cy="5550763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C6B2C2-4EC9-4B23-B198-15A1FE1A5F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8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56"/>
    </mc:Choice>
    <mc:Fallback xmlns="">
      <p:transition spd="slow" advTm="10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>
            <a:norm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Einde samenwerking </a:t>
            </a:r>
            <a:r>
              <a:rPr lang="nl-NL" dirty="0">
                <a:highlight>
                  <a:srgbClr val="800000"/>
                </a:highlight>
                <a:sym typeface="Wingdings" panose="05000000000000000000" pitchFamily="2" charset="2"/>
              </a:rPr>
              <a:t></a:t>
            </a:r>
            <a:br>
              <a:rPr lang="nl-NL" dirty="0">
                <a:highlight>
                  <a:srgbClr val="800000"/>
                </a:highlight>
                <a:sym typeface="Wingdings" panose="05000000000000000000" pitchFamily="2" charset="2"/>
              </a:rPr>
            </a:br>
            <a:r>
              <a:rPr lang="nl-NL" dirty="0">
                <a:highlight>
                  <a:srgbClr val="800000"/>
                </a:highlight>
              </a:rPr>
              <a:t>(1579-1648)</a:t>
            </a:r>
            <a:endParaRPr lang="nl-NL" b="0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856" y="1326321"/>
            <a:ext cx="7682143" cy="5402953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Unie van Atrecht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Zuid-Nederland sluit zich weer aan bij Spanje.</a:t>
            </a:r>
          </a:p>
          <a:p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Unie van Utrecht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Opstandige gewesten werken samen.</a:t>
            </a:r>
          </a:p>
          <a:p>
            <a:endParaRPr lang="nl-NL" sz="2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Hierna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Opstand verloopt slecht, Spanje wint veel grondgebied. </a:t>
            </a:r>
          </a:p>
          <a:p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1581, </a:t>
            </a:r>
            <a:r>
              <a:rPr lang="nl-NL" sz="2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Plakkaat van </a:t>
            </a:r>
            <a:r>
              <a:rPr lang="nl-NL" sz="2600" b="1" dirty="0" err="1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Verlatingeh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 de opstandige </a:t>
            </a:r>
            <a:r>
              <a:rPr lang="nl-N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gewesten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erkennen Filips II niet meer als landheer, omdat hij slecht is voor zijn volk.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endParaRPr lang="nl-NL" sz="2400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28E6A1-4778-49B4-833F-F06976069C73}"/>
              </a:ext>
            </a:extLst>
          </p:cNvPr>
          <p:cNvSpPr txBox="1"/>
          <p:nvPr/>
        </p:nvSpPr>
        <p:spPr>
          <a:xfrm>
            <a:off x="108255" y="5914287"/>
            <a:ext cx="3638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highlight>
                  <a:srgbClr val="800000"/>
                </a:highlight>
              </a:rPr>
              <a:t>Paars is tegen Spanje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5DE7246-CAB6-4ACD-A133-A83AD1606A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7" y="130945"/>
            <a:ext cx="4164010" cy="5550763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05589A-9DF1-415B-BEFF-9CD6B33DA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7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36"/>
    </mc:Choice>
    <mc:Fallback xmlns="">
      <p:transition spd="slow" advTm="7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2607D-35D0-49FC-AABA-5A5F6812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94695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De republiek der Zeven verenigde Nederlanden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985FF5-228E-4412-90F0-BBA6D0531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437" y="1713389"/>
            <a:ext cx="6074119" cy="4776187"/>
          </a:xfrm>
        </p:spPr>
        <p:txBody>
          <a:bodyPr/>
          <a:lstStyle/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1581,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Plakkaat van </a:t>
            </a:r>
            <a:r>
              <a:rPr lang="nl-NL" sz="2400" b="1" dirty="0" err="1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Verlatingeh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 de opstandige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gewesten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erkennen Filips II niet meer als landheer, omdat hij slecht is voor zijn volk.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 gewesten kunnen geen nieuwe koning(in) vinden  gaan zelf NL besturen 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Republiek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Gouden Eeuw begint.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2F500B-2200-4565-A3F0-59456D12D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33" t="25980" r="7334" b="30074"/>
          <a:stretch/>
        </p:blipFill>
        <p:spPr>
          <a:xfrm>
            <a:off x="143324" y="1800105"/>
            <a:ext cx="4413052" cy="39910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19A7EC-6F67-4789-A2FA-47E253A03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10"/>
    </mc:Choice>
    <mc:Fallback>
      <p:transition spd="slow" advTm="9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AAE3E4-21F5-4DA6-9E48-25DB045BE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426" y="1457643"/>
            <a:ext cx="6067493" cy="5076322"/>
          </a:xfrm>
        </p:spPr>
        <p:txBody>
          <a:bodyPr>
            <a:normAutofit/>
          </a:bodyPr>
          <a:lstStyle/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Einde van de oorlog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;  Spanje en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Republiek der Zeven verenigde Nederlanden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tekenen de vrede.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Afspraken: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 Schelde bij Antwerpen blijft dicht; goed door de handel met Amsterdam en Rotterdam.</a:t>
            </a:r>
          </a:p>
          <a:p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Godsdienstvrijheid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NL.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Spanje erkent de Republiek als vrij land.</a:t>
            </a:r>
          </a:p>
        </p:txBody>
      </p:sp>
      <p:pic>
        <p:nvPicPr>
          <p:cNvPr id="4" name="Picture 2" descr="Vrede van Münster - Wikipedia">
            <a:extLst>
              <a:ext uri="{FF2B5EF4-FFF2-40B4-BE49-F238E27FC236}">
                <a16:creationId xmlns:a16="http://schemas.microsoft.com/office/drawing/2014/main" id="{2BCCF247-4D47-4CBE-8D7B-225320CF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1" y="805564"/>
            <a:ext cx="5671537" cy="31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A3D9206-D029-47E9-B70E-C92B266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920" y="-218757"/>
            <a:ext cx="10353675" cy="1325563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De Vrede van Münster (1648)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8B6413A-D3A8-4EB8-BEAA-C57721854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33" t="25980" r="7334" b="30074"/>
          <a:stretch/>
        </p:blipFill>
        <p:spPr>
          <a:xfrm>
            <a:off x="248574" y="4072789"/>
            <a:ext cx="2858808" cy="258546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67A5D9-4282-4622-A35B-09B2B9709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11"/>
    </mc:Choice>
    <mc:Fallback xmlns="">
      <p:transition spd="slow" advTm="196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7.1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3.2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6|5.2|5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4|12.8|1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Damast</Template>
  <TotalTime>3990</TotalTime>
  <Words>569</Words>
  <Application>Microsoft Office PowerPoint</Application>
  <PresentationFormat>Breedbeeld</PresentationFormat>
  <Paragraphs>59</Paragraphs>
  <Slides>10</Slides>
  <Notes>0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Bookman Old Style</vt:lpstr>
      <vt:lpstr>Rockwell</vt:lpstr>
      <vt:lpstr>Damask</vt:lpstr>
      <vt:lpstr>Havo 2 Paragraaf 2.5 </vt:lpstr>
      <vt:lpstr>Even herhalen (2.3-2.4)</vt:lpstr>
      <vt:lpstr>Extra uitleg:</vt:lpstr>
      <vt:lpstr>Nederlanders  gaan samenwerken (1576-1579)</vt:lpstr>
      <vt:lpstr>Nederlanders  gaan samenwerken (1576-</vt:lpstr>
      <vt:lpstr>Einde samenwerking  (1579-1648)</vt:lpstr>
      <vt:lpstr>Einde samenwerking  (1579-1648)</vt:lpstr>
      <vt:lpstr>De republiek der Zeven verenigde Nederlanden</vt:lpstr>
      <vt:lpstr>De Vrede van Münster (1648)</vt:lpstr>
      <vt:lpstr>Controlevragen (2.5)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Mh1b Paragraaf 4.4 24-03-2021</dc:title>
  <dc:creator>ferry vd horst</dc:creator>
  <cp:lastModifiedBy>Ferry van der Horst</cp:lastModifiedBy>
  <cp:revision>171</cp:revision>
  <dcterms:created xsi:type="dcterms:W3CDTF">2021-03-18T08:49:05Z</dcterms:created>
  <dcterms:modified xsi:type="dcterms:W3CDTF">2022-10-25T12:34:51Z</dcterms:modified>
</cp:coreProperties>
</file>